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pline Sans"/>
      <p:regular r:id="rId17"/>
    </p:embeddedFont>
    <p:embeddedFont>
      <p:font typeface="Spline Sans"/>
      <p:regular r:id="rId18"/>
    </p:embeddedFont>
    <p:embeddedFont>
      <p:font typeface="Barlow"/>
      <p:regular r:id="rId19"/>
    </p:embeddedFont>
    <p:embeddedFont>
      <p:font typeface="Barlow"/>
      <p:regular r:id="rId20"/>
    </p:embeddedFont>
    <p:embeddedFont>
      <p:font typeface="Barlow"/>
      <p:regular r:id="rId21"/>
    </p:embeddedFont>
    <p:embeddedFont>
      <p:font typeface="Barlow"/>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296477"/>
            <a:ext cx="7415927" cy="1371600"/>
          </a:xfrm>
          <a:prstGeom prst="rect">
            <a:avLst/>
          </a:prstGeom>
          <a:noFill/>
          <a:ln/>
        </p:spPr>
        <p:txBody>
          <a:bodyPr wrap="squar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Artificial Intelligence in Design</a:t>
            </a:r>
            <a:endParaRPr lang="en-US" sz="4300" dirty="0"/>
          </a:p>
        </p:txBody>
      </p:sp>
      <p:sp>
        <p:nvSpPr>
          <p:cNvPr id="4" name="Text 1"/>
          <p:cNvSpPr/>
          <p:nvPr/>
        </p:nvSpPr>
        <p:spPr>
          <a:xfrm>
            <a:off x="6350437" y="4038362"/>
            <a:ext cx="7415927"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This presentation explores the transformative impact of Artificial Intelligence (AI) in the realm of design, highlighting its potential to enhance creativity, efficiency, and user experience.</a:t>
            </a:r>
            <a:endParaRPr lang="en-US" sz="1900" dirty="0"/>
          </a:p>
        </p:txBody>
      </p:sp>
      <p:sp>
        <p:nvSpPr>
          <p:cNvPr id="5" name="Shape 2"/>
          <p:cNvSpPr/>
          <p:nvPr/>
        </p:nvSpPr>
        <p:spPr>
          <a:xfrm>
            <a:off x="6350437" y="5519618"/>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58057" y="5527238"/>
            <a:ext cx="379690" cy="379690"/>
          </a:xfrm>
          <a:prstGeom prst="rect">
            <a:avLst/>
          </a:prstGeom>
        </p:spPr>
      </p:pic>
      <p:sp>
        <p:nvSpPr>
          <p:cNvPr id="7" name="Text 3"/>
          <p:cNvSpPr/>
          <p:nvPr/>
        </p:nvSpPr>
        <p:spPr>
          <a:xfrm>
            <a:off x="6868716" y="5501164"/>
            <a:ext cx="2085023" cy="431959"/>
          </a:xfrm>
          <a:prstGeom prst="rect">
            <a:avLst/>
          </a:prstGeom>
          <a:noFill/>
          <a:ln/>
        </p:spPr>
        <p:txBody>
          <a:bodyPr wrap="none" lIns="0" tIns="0" rIns="0" bIns="0" rtlCol="0" anchor="t"/>
          <a:lstStyle/>
          <a:p>
            <a:pPr algn="l" indent="0" marL="0">
              <a:lnSpc>
                <a:spcPts val="3400"/>
              </a:lnSpc>
              <a:buNone/>
            </a:pPr>
            <a:r>
              <a:rPr lang="en-US" sz="2400" b="1" dirty="0">
                <a:solidFill>
                  <a:srgbClr val="E0E4E6"/>
                </a:solidFill>
                <a:latin typeface="Barlow Bold" pitchFamily="34" charset="0"/>
                <a:ea typeface="Barlow Bold" pitchFamily="34" charset="-122"/>
                <a:cs typeface="Barlow Bold" pitchFamily="34" charset="-120"/>
              </a:rPr>
              <a:t>by ShaTech jsjk</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256234"/>
            <a:ext cx="7415927" cy="1371600"/>
          </a:xfrm>
          <a:prstGeom prst="rect">
            <a:avLst/>
          </a:prstGeom>
          <a:noFill/>
          <a:ln/>
        </p:spPr>
        <p:txBody>
          <a:bodyPr wrap="squar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The Future of Generative Design</a:t>
            </a:r>
            <a:endParaRPr lang="en-US" sz="4300" dirty="0"/>
          </a:p>
        </p:txBody>
      </p:sp>
      <p:sp>
        <p:nvSpPr>
          <p:cNvPr id="4" name="Text 1"/>
          <p:cNvSpPr/>
          <p:nvPr/>
        </p:nvSpPr>
        <p:spPr>
          <a:xfrm>
            <a:off x="864037" y="3998119"/>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Generative design is poised to revolutionize the design landscape, pushing the boundaries of creativity and efficiency. As AI technology continues to evolve, we can expect to see increasingly sophisticated tools that empower designers to explore new frontiers of design innovation.</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464832"/>
            <a:ext cx="8820864"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The Rise of Generative AI in Design</a:t>
            </a:r>
            <a:endParaRPr lang="en-US" sz="4300" dirty="0"/>
          </a:p>
        </p:txBody>
      </p:sp>
      <p:sp>
        <p:nvSpPr>
          <p:cNvPr id="3" name="Text 1"/>
          <p:cNvSpPr/>
          <p:nvPr/>
        </p:nvSpPr>
        <p:spPr>
          <a:xfrm>
            <a:off x="864037" y="3767733"/>
            <a:ext cx="3336846"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Revolutionizing Creativity</a:t>
            </a:r>
            <a:endParaRPr lang="en-US" sz="2150" dirty="0"/>
          </a:p>
        </p:txBody>
      </p:sp>
      <p:sp>
        <p:nvSpPr>
          <p:cNvPr id="4" name="Text 2"/>
          <p:cNvSpPr/>
          <p:nvPr/>
        </p:nvSpPr>
        <p:spPr>
          <a:xfrm>
            <a:off x="864037" y="4357449"/>
            <a:ext cx="6150054"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Generative AI empowers designers to explore a wider range of possibilities by generating novel designs based on user inputs, constraints, and preferences.</a:t>
            </a:r>
            <a:endParaRPr lang="en-US" sz="1900" dirty="0"/>
          </a:p>
        </p:txBody>
      </p:sp>
      <p:sp>
        <p:nvSpPr>
          <p:cNvPr id="5" name="Text 3"/>
          <p:cNvSpPr/>
          <p:nvPr/>
        </p:nvSpPr>
        <p:spPr>
          <a:xfrm>
            <a:off x="7623929" y="3767733"/>
            <a:ext cx="4000262"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Accelerating Design Processes</a:t>
            </a:r>
            <a:endParaRPr lang="en-US" sz="2150" dirty="0"/>
          </a:p>
        </p:txBody>
      </p:sp>
      <p:sp>
        <p:nvSpPr>
          <p:cNvPr id="6" name="Text 4"/>
          <p:cNvSpPr/>
          <p:nvPr/>
        </p:nvSpPr>
        <p:spPr>
          <a:xfrm>
            <a:off x="7623929" y="4357449"/>
            <a:ext cx="6150054"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AI tools automate repetitive tasks, freeing up designers to focus on higher-level design decisions, conceptualization, and strategic thinking.</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5692" y="609481"/>
            <a:ext cx="9615726" cy="615672"/>
          </a:xfrm>
          <a:prstGeom prst="rect">
            <a:avLst/>
          </a:prstGeom>
          <a:noFill/>
          <a:ln/>
        </p:spPr>
        <p:txBody>
          <a:bodyPr wrap="none" lIns="0" tIns="0" rIns="0" bIns="0" rtlCol="0" anchor="t"/>
          <a:lstStyle/>
          <a:p>
            <a:pPr indent="0" marL="0">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Optimizing Physical Object Design with AI</a:t>
            </a:r>
            <a:endParaRPr lang="en-US" sz="3850" dirty="0"/>
          </a:p>
        </p:txBody>
      </p:sp>
      <p:pic>
        <p:nvPicPr>
          <p:cNvPr id="3" name="Image 0" descr="preencoded.png">    </p:cNvPr>
          <p:cNvPicPr>
            <a:picLocks noChangeAspect="1"/>
          </p:cNvPicPr>
          <p:nvPr/>
        </p:nvPicPr>
        <p:blipFill>
          <a:blip r:embed="rId1"/>
          <a:stretch>
            <a:fillRect/>
          </a:stretch>
        </p:blipFill>
        <p:spPr>
          <a:xfrm>
            <a:off x="2966323" y="1668423"/>
            <a:ext cx="2158008" cy="1947862"/>
          </a:xfrm>
          <a:prstGeom prst="rect">
            <a:avLst/>
          </a:prstGeom>
        </p:spPr>
      </p:pic>
      <p:sp>
        <p:nvSpPr>
          <p:cNvPr id="4" name="Text 1"/>
          <p:cNvSpPr/>
          <p:nvPr/>
        </p:nvSpPr>
        <p:spPr>
          <a:xfrm>
            <a:off x="3985379" y="2679621"/>
            <a:ext cx="119777" cy="443270"/>
          </a:xfrm>
          <a:prstGeom prst="rect">
            <a:avLst/>
          </a:prstGeom>
          <a:noFill/>
          <a:ln/>
        </p:spPr>
        <p:txBody>
          <a:bodyPr wrap="none" lIns="0" tIns="0" rIns="0" bIns="0" rtlCol="0" anchor="t"/>
          <a:lstStyle/>
          <a:p>
            <a:pPr algn="ctr" indent="0" marL="0">
              <a:lnSpc>
                <a:spcPts val="3450"/>
              </a:lnSpc>
              <a:buNone/>
            </a:pPr>
            <a:r>
              <a:rPr lang="en-US" sz="2150" b="1" dirty="0">
                <a:solidFill>
                  <a:srgbClr val="E0E4E6"/>
                </a:solidFill>
                <a:latin typeface="Spline Sans Bold" pitchFamily="34" charset="0"/>
                <a:ea typeface="Spline Sans Bold" pitchFamily="34" charset="-122"/>
                <a:cs typeface="Spline Sans Bold" pitchFamily="34" charset="-120"/>
              </a:rPr>
              <a:t>1</a:t>
            </a:r>
            <a:endParaRPr lang="en-US" sz="2150" dirty="0"/>
          </a:p>
        </p:txBody>
      </p:sp>
      <p:sp>
        <p:nvSpPr>
          <p:cNvPr id="5" name="Text 2"/>
          <p:cNvSpPr/>
          <p:nvPr/>
        </p:nvSpPr>
        <p:spPr>
          <a:xfrm>
            <a:off x="5345906" y="2067282"/>
            <a:ext cx="2720816" cy="307777"/>
          </a:xfrm>
          <a:prstGeom prst="rect">
            <a:avLst/>
          </a:prstGeom>
          <a:noFill/>
          <a:ln/>
        </p:spPr>
        <p:txBody>
          <a:bodyPr wrap="none" lIns="0" tIns="0" rIns="0" bIns="0" rtlCol="0" anchor="t"/>
          <a:lstStyle/>
          <a:p>
            <a:pPr algn="l" indent="0" marL="0">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Enhanced Functionality</a:t>
            </a:r>
            <a:endParaRPr lang="en-US" sz="1900" dirty="0"/>
          </a:p>
        </p:txBody>
      </p:sp>
      <p:sp>
        <p:nvSpPr>
          <p:cNvPr id="6" name="Text 3"/>
          <p:cNvSpPr/>
          <p:nvPr/>
        </p:nvSpPr>
        <p:spPr>
          <a:xfrm>
            <a:off x="5345906" y="2507933"/>
            <a:ext cx="8287226" cy="709374"/>
          </a:xfrm>
          <a:prstGeom prst="rect">
            <a:avLst/>
          </a:prstGeom>
          <a:noFill/>
          <a:ln/>
        </p:spPr>
        <p:txBody>
          <a:bodyPr wrap="square" lIns="0" tIns="0" rIns="0" bIns="0" rtlCol="0" anchor="t"/>
          <a:lstStyle/>
          <a:p>
            <a:pPr algn="l" indent="0" marL="0">
              <a:lnSpc>
                <a:spcPts val="2750"/>
              </a:lnSpc>
              <a:buNone/>
            </a:pPr>
            <a:r>
              <a:rPr lang="en-US" sz="1700" dirty="0">
                <a:solidFill>
                  <a:srgbClr val="E0E4E6"/>
                </a:solidFill>
                <a:latin typeface="Barlow" pitchFamily="34" charset="0"/>
                <a:ea typeface="Barlow" pitchFamily="34" charset="-122"/>
                <a:cs typeface="Barlow" pitchFamily="34" charset="-120"/>
              </a:rPr>
              <a:t>AI-powered design tools can optimize object performance by analyzing structural integrity, material usage, and ergonomic factors.</a:t>
            </a:r>
            <a:endParaRPr lang="en-US" sz="1700" dirty="0"/>
          </a:p>
        </p:txBody>
      </p:sp>
      <p:sp>
        <p:nvSpPr>
          <p:cNvPr id="7" name="Shape 4"/>
          <p:cNvSpPr/>
          <p:nvPr/>
        </p:nvSpPr>
        <p:spPr>
          <a:xfrm>
            <a:off x="5179695" y="3628668"/>
            <a:ext cx="8619649" cy="15240"/>
          </a:xfrm>
          <a:prstGeom prst="roundRect">
            <a:avLst>
              <a:gd name="adj" fmla="val 2181546"/>
            </a:avLst>
          </a:prstGeom>
          <a:solidFill>
            <a:srgbClr val="16FFBB"/>
          </a:solidFill>
          <a:ln/>
        </p:spPr>
      </p:sp>
      <p:pic>
        <p:nvPicPr>
          <p:cNvPr id="8" name="Image 1" descr="preencoded.png">    </p:cNvPr>
          <p:cNvPicPr>
            <a:picLocks noChangeAspect="1"/>
          </p:cNvPicPr>
          <p:nvPr/>
        </p:nvPicPr>
        <p:blipFill>
          <a:blip r:embed="rId2"/>
          <a:stretch>
            <a:fillRect/>
          </a:stretch>
        </p:blipFill>
        <p:spPr>
          <a:xfrm>
            <a:off x="1887379" y="3671649"/>
            <a:ext cx="4316016" cy="1947862"/>
          </a:xfrm>
          <a:prstGeom prst="rect">
            <a:avLst/>
          </a:prstGeom>
        </p:spPr>
      </p:pic>
      <p:sp>
        <p:nvSpPr>
          <p:cNvPr id="9" name="Text 5"/>
          <p:cNvSpPr/>
          <p:nvPr/>
        </p:nvSpPr>
        <p:spPr>
          <a:xfrm>
            <a:off x="3968234" y="4423886"/>
            <a:ext cx="154067" cy="443270"/>
          </a:xfrm>
          <a:prstGeom prst="rect">
            <a:avLst/>
          </a:prstGeom>
          <a:noFill/>
          <a:ln/>
        </p:spPr>
        <p:txBody>
          <a:bodyPr wrap="none" lIns="0" tIns="0" rIns="0" bIns="0" rtlCol="0" anchor="t"/>
          <a:lstStyle/>
          <a:p>
            <a:pPr algn="ctr" indent="0" marL="0">
              <a:lnSpc>
                <a:spcPts val="3450"/>
              </a:lnSpc>
              <a:buNone/>
            </a:pPr>
            <a:r>
              <a:rPr lang="en-US" sz="2150" b="1" dirty="0">
                <a:solidFill>
                  <a:srgbClr val="E0E4E6"/>
                </a:solidFill>
                <a:latin typeface="Spline Sans Bold" pitchFamily="34" charset="0"/>
                <a:ea typeface="Spline Sans Bold" pitchFamily="34" charset="-122"/>
                <a:cs typeface="Spline Sans Bold" pitchFamily="34" charset="-120"/>
              </a:rPr>
              <a:t>2</a:t>
            </a:r>
            <a:endParaRPr lang="en-US" sz="2150" dirty="0"/>
          </a:p>
        </p:txBody>
      </p:sp>
      <p:sp>
        <p:nvSpPr>
          <p:cNvPr id="10" name="Text 6"/>
          <p:cNvSpPr/>
          <p:nvPr/>
        </p:nvSpPr>
        <p:spPr>
          <a:xfrm>
            <a:off x="6424970" y="4070509"/>
            <a:ext cx="4140637" cy="307777"/>
          </a:xfrm>
          <a:prstGeom prst="rect">
            <a:avLst/>
          </a:prstGeom>
          <a:noFill/>
          <a:ln/>
        </p:spPr>
        <p:txBody>
          <a:bodyPr wrap="none" lIns="0" tIns="0" rIns="0" bIns="0" rtlCol="0" anchor="t"/>
          <a:lstStyle/>
          <a:p>
            <a:pPr algn="l" indent="0" marL="0">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Improved Manufacturing Processes</a:t>
            </a:r>
            <a:endParaRPr lang="en-US" sz="1900" dirty="0"/>
          </a:p>
        </p:txBody>
      </p:sp>
      <p:sp>
        <p:nvSpPr>
          <p:cNvPr id="11" name="Text 7"/>
          <p:cNvSpPr/>
          <p:nvPr/>
        </p:nvSpPr>
        <p:spPr>
          <a:xfrm>
            <a:off x="6424970" y="4511159"/>
            <a:ext cx="7208163" cy="709374"/>
          </a:xfrm>
          <a:prstGeom prst="rect">
            <a:avLst/>
          </a:prstGeom>
          <a:noFill/>
          <a:ln/>
        </p:spPr>
        <p:txBody>
          <a:bodyPr wrap="square" lIns="0" tIns="0" rIns="0" bIns="0" rtlCol="0" anchor="t"/>
          <a:lstStyle/>
          <a:p>
            <a:pPr algn="l" indent="0" marL="0">
              <a:lnSpc>
                <a:spcPts val="2750"/>
              </a:lnSpc>
              <a:buNone/>
            </a:pPr>
            <a:r>
              <a:rPr lang="en-US" sz="1700" dirty="0">
                <a:solidFill>
                  <a:srgbClr val="E0E4E6"/>
                </a:solidFill>
                <a:latin typeface="Barlow" pitchFamily="34" charset="0"/>
                <a:ea typeface="Barlow" pitchFamily="34" charset="-122"/>
                <a:cs typeface="Barlow" pitchFamily="34" charset="-120"/>
              </a:rPr>
              <a:t>AI can generate optimized manufacturing instructions, minimizing waste, reducing production costs, and enhancing efficiency.</a:t>
            </a:r>
            <a:endParaRPr lang="en-US" sz="1700" dirty="0"/>
          </a:p>
        </p:txBody>
      </p:sp>
      <p:sp>
        <p:nvSpPr>
          <p:cNvPr id="12" name="Shape 8"/>
          <p:cNvSpPr/>
          <p:nvPr/>
        </p:nvSpPr>
        <p:spPr>
          <a:xfrm>
            <a:off x="6258758" y="5631894"/>
            <a:ext cx="7540585" cy="15240"/>
          </a:xfrm>
          <a:prstGeom prst="roundRect">
            <a:avLst>
              <a:gd name="adj" fmla="val 2181546"/>
            </a:avLst>
          </a:prstGeom>
          <a:solidFill>
            <a:srgbClr val="29DDDA"/>
          </a:solidFill>
          <a:ln/>
        </p:spPr>
      </p:sp>
      <p:pic>
        <p:nvPicPr>
          <p:cNvPr id="13" name="Image 2" descr="preencoded.png">    </p:cNvPr>
          <p:cNvPicPr>
            <a:picLocks noChangeAspect="1"/>
          </p:cNvPicPr>
          <p:nvPr/>
        </p:nvPicPr>
        <p:blipFill>
          <a:blip r:embed="rId3"/>
          <a:stretch>
            <a:fillRect/>
          </a:stretch>
        </p:blipFill>
        <p:spPr>
          <a:xfrm>
            <a:off x="808315" y="5674876"/>
            <a:ext cx="6474023" cy="1947862"/>
          </a:xfrm>
          <a:prstGeom prst="rect">
            <a:avLst/>
          </a:prstGeom>
        </p:spPr>
      </p:pic>
      <p:sp>
        <p:nvSpPr>
          <p:cNvPr id="14" name="Text 9"/>
          <p:cNvSpPr/>
          <p:nvPr/>
        </p:nvSpPr>
        <p:spPr>
          <a:xfrm>
            <a:off x="3964186" y="6427113"/>
            <a:ext cx="162163" cy="443270"/>
          </a:xfrm>
          <a:prstGeom prst="rect">
            <a:avLst/>
          </a:prstGeom>
          <a:noFill/>
          <a:ln/>
        </p:spPr>
        <p:txBody>
          <a:bodyPr wrap="none" lIns="0" tIns="0" rIns="0" bIns="0" rtlCol="0" anchor="t"/>
          <a:lstStyle/>
          <a:p>
            <a:pPr algn="ctr" indent="0" marL="0">
              <a:lnSpc>
                <a:spcPts val="3450"/>
              </a:lnSpc>
              <a:buNone/>
            </a:pPr>
            <a:r>
              <a:rPr lang="en-US" sz="2150" b="1" dirty="0">
                <a:solidFill>
                  <a:srgbClr val="E0E4E6"/>
                </a:solidFill>
                <a:latin typeface="Spline Sans Bold" pitchFamily="34" charset="0"/>
                <a:ea typeface="Spline Sans Bold" pitchFamily="34" charset="-122"/>
                <a:cs typeface="Spline Sans Bold" pitchFamily="34" charset="-120"/>
              </a:rPr>
              <a:t>3</a:t>
            </a:r>
            <a:endParaRPr lang="en-US" sz="2150" dirty="0"/>
          </a:p>
        </p:txBody>
      </p:sp>
      <p:sp>
        <p:nvSpPr>
          <p:cNvPr id="15" name="Text 10"/>
          <p:cNvSpPr/>
          <p:nvPr/>
        </p:nvSpPr>
        <p:spPr>
          <a:xfrm>
            <a:off x="7503914" y="5896451"/>
            <a:ext cx="3832265" cy="307777"/>
          </a:xfrm>
          <a:prstGeom prst="rect">
            <a:avLst/>
          </a:prstGeom>
          <a:noFill/>
          <a:ln/>
        </p:spPr>
        <p:txBody>
          <a:bodyPr wrap="none" lIns="0" tIns="0" rIns="0" bIns="0" rtlCol="0" anchor="t"/>
          <a:lstStyle/>
          <a:p>
            <a:pPr algn="l" indent="0" marL="0">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Personalized Design Experiences</a:t>
            </a:r>
            <a:endParaRPr lang="en-US" sz="1900" dirty="0"/>
          </a:p>
        </p:txBody>
      </p:sp>
      <p:sp>
        <p:nvSpPr>
          <p:cNvPr id="16" name="Text 11"/>
          <p:cNvSpPr/>
          <p:nvPr/>
        </p:nvSpPr>
        <p:spPr>
          <a:xfrm>
            <a:off x="7503914" y="6337102"/>
            <a:ext cx="6129218" cy="1064062"/>
          </a:xfrm>
          <a:prstGeom prst="rect">
            <a:avLst/>
          </a:prstGeom>
          <a:noFill/>
          <a:ln/>
        </p:spPr>
        <p:txBody>
          <a:bodyPr wrap="square" lIns="0" tIns="0" rIns="0" bIns="0" rtlCol="0" anchor="t"/>
          <a:lstStyle/>
          <a:p>
            <a:pPr algn="l" indent="0" marL="0">
              <a:lnSpc>
                <a:spcPts val="2750"/>
              </a:lnSpc>
              <a:buNone/>
            </a:pPr>
            <a:r>
              <a:rPr lang="en-US" sz="1700" dirty="0">
                <a:solidFill>
                  <a:srgbClr val="E0E4E6"/>
                </a:solidFill>
                <a:latin typeface="Barlow" pitchFamily="34" charset="0"/>
                <a:ea typeface="Barlow" pitchFamily="34" charset="-122"/>
                <a:cs typeface="Barlow" pitchFamily="34" charset="-120"/>
              </a:rPr>
              <a:t>AI enables the creation of personalized products tailored to individual user needs and preferences, fostering greater customer satisfaction.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7213" y="812125"/>
            <a:ext cx="7562374" cy="1255157"/>
          </a:xfrm>
          <a:prstGeom prst="rect">
            <a:avLst/>
          </a:prstGeom>
          <a:noFill/>
          <a:ln/>
        </p:spPr>
        <p:txBody>
          <a:bodyPr wrap="square" lIns="0" tIns="0" rIns="0" bIns="0" rtlCol="0" anchor="t"/>
          <a:lstStyle/>
          <a:p>
            <a:pPr indent="0" marL="0">
              <a:lnSpc>
                <a:spcPts val="4900"/>
              </a:lnSpc>
              <a:buNone/>
            </a:pPr>
            <a:r>
              <a:rPr lang="en-US" sz="3950" b="1" dirty="0">
                <a:solidFill>
                  <a:srgbClr val="F0FCFF"/>
                </a:solidFill>
                <a:latin typeface="Spline Sans Bold" pitchFamily="34" charset="0"/>
                <a:ea typeface="Spline Sans Bold" pitchFamily="34" charset="-122"/>
                <a:cs typeface="Spline Sans Bold" pitchFamily="34" charset="-120"/>
              </a:rPr>
              <a:t>Combating Hallucination in Generative AI</a:t>
            </a:r>
            <a:endParaRPr lang="en-US" sz="3950" dirty="0"/>
          </a:p>
        </p:txBody>
      </p:sp>
      <p:sp>
        <p:nvSpPr>
          <p:cNvPr id="4" name="Shape 1"/>
          <p:cNvSpPr/>
          <p:nvPr/>
        </p:nvSpPr>
        <p:spPr>
          <a:xfrm>
            <a:off x="6277213" y="2406134"/>
            <a:ext cx="3668316" cy="2754154"/>
          </a:xfrm>
          <a:prstGeom prst="roundRect">
            <a:avLst>
              <a:gd name="adj" fmla="val 12307"/>
            </a:avLst>
          </a:prstGeom>
          <a:solidFill>
            <a:srgbClr val="0A081B"/>
          </a:solidFill>
          <a:ln w="22860">
            <a:solidFill>
              <a:srgbClr val="16FFBB"/>
            </a:solidFill>
            <a:prstDash val="solid"/>
          </a:ln>
        </p:spPr>
      </p:sp>
      <p:sp>
        <p:nvSpPr>
          <p:cNvPr id="5" name="Text 2"/>
          <p:cNvSpPr/>
          <p:nvPr/>
        </p:nvSpPr>
        <p:spPr>
          <a:xfrm>
            <a:off x="6525935" y="2654856"/>
            <a:ext cx="2510671" cy="313849"/>
          </a:xfrm>
          <a:prstGeom prst="rect">
            <a:avLst/>
          </a:prstGeom>
          <a:noFill/>
          <a:ln/>
        </p:spPr>
        <p:txBody>
          <a:bodyPr wrap="none" lIns="0" tIns="0" rIns="0" bIns="0" rtlCol="0" anchor="t"/>
          <a:lstStyle/>
          <a:p>
            <a:pPr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Data Quality</a:t>
            </a:r>
            <a:endParaRPr lang="en-US" sz="1950" dirty="0"/>
          </a:p>
        </p:txBody>
      </p:sp>
      <p:sp>
        <p:nvSpPr>
          <p:cNvPr id="6" name="Text 3"/>
          <p:cNvSpPr/>
          <p:nvPr/>
        </p:nvSpPr>
        <p:spPr>
          <a:xfrm>
            <a:off x="6525935" y="3104198"/>
            <a:ext cx="3170872" cy="1807369"/>
          </a:xfrm>
          <a:prstGeom prst="rect">
            <a:avLst/>
          </a:prstGeom>
          <a:noFill/>
          <a:ln/>
        </p:spPr>
        <p:txBody>
          <a:bodyPr wrap="square" lIns="0" tIns="0" rIns="0" bIns="0" rtlCol="0" anchor="t"/>
          <a:lstStyle/>
          <a:p>
            <a:pPr indent="0" marL="0">
              <a:lnSpc>
                <a:spcPts val="2800"/>
              </a:lnSpc>
              <a:buNone/>
            </a:pPr>
            <a:r>
              <a:rPr lang="en-US" sz="1750" dirty="0">
                <a:solidFill>
                  <a:srgbClr val="E0E4E6"/>
                </a:solidFill>
                <a:latin typeface="Barlow" pitchFamily="34" charset="0"/>
                <a:ea typeface="Barlow" pitchFamily="34" charset="-122"/>
                <a:cs typeface="Barlow" pitchFamily="34" charset="-120"/>
              </a:rPr>
              <a:t>Ensuring high-quality and diverse training data is crucial for mitigating hallucination, providing AI with accurate information to learn from.</a:t>
            </a:r>
            <a:endParaRPr lang="en-US" sz="1750" dirty="0"/>
          </a:p>
        </p:txBody>
      </p:sp>
      <p:sp>
        <p:nvSpPr>
          <p:cNvPr id="7" name="Shape 4"/>
          <p:cNvSpPr/>
          <p:nvPr/>
        </p:nvSpPr>
        <p:spPr>
          <a:xfrm>
            <a:off x="10171390" y="2406134"/>
            <a:ext cx="3668316" cy="2754154"/>
          </a:xfrm>
          <a:prstGeom prst="roundRect">
            <a:avLst>
              <a:gd name="adj" fmla="val 12307"/>
            </a:avLst>
          </a:prstGeom>
          <a:solidFill>
            <a:srgbClr val="0A081B"/>
          </a:solidFill>
          <a:ln w="22860">
            <a:solidFill>
              <a:srgbClr val="29DDDA"/>
            </a:solidFill>
            <a:prstDash val="solid"/>
          </a:ln>
        </p:spPr>
      </p:sp>
      <p:sp>
        <p:nvSpPr>
          <p:cNvPr id="8" name="Text 5"/>
          <p:cNvSpPr/>
          <p:nvPr/>
        </p:nvSpPr>
        <p:spPr>
          <a:xfrm>
            <a:off x="10420112" y="2654856"/>
            <a:ext cx="2510671" cy="313849"/>
          </a:xfrm>
          <a:prstGeom prst="rect">
            <a:avLst/>
          </a:prstGeom>
          <a:noFill/>
          <a:ln/>
        </p:spPr>
        <p:txBody>
          <a:bodyPr wrap="none" lIns="0" tIns="0" rIns="0" bIns="0" rtlCol="0" anchor="t"/>
          <a:lstStyle/>
          <a:p>
            <a:pPr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Model Validation</a:t>
            </a:r>
            <a:endParaRPr lang="en-US" sz="1950" dirty="0"/>
          </a:p>
        </p:txBody>
      </p:sp>
      <p:sp>
        <p:nvSpPr>
          <p:cNvPr id="9" name="Text 6"/>
          <p:cNvSpPr/>
          <p:nvPr/>
        </p:nvSpPr>
        <p:spPr>
          <a:xfrm>
            <a:off x="10420112" y="3104198"/>
            <a:ext cx="3170872" cy="1445895"/>
          </a:xfrm>
          <a:prstGeom prst="rect">
            <a:avLst/>
          </a:prstGeom>
          <a:noFill/>
          <a:ln/>
        </p:spPr>
        <p:txBody>
          <a:bodyPr wrap="square" lIns="0" tIns="0" rIns="0" bIns="0" rtlCol="0" anchor="t"/>
          <a:lstStyle/>
          <a:p>
            <a:pPr indent="0" marL="0">
              <a:lnSpc>
                <a:spcPts val="2800"/>
              </a:lnSpc>
              <a:buNone/>
            </a:pPr>
            <a:r>
              <a:rPr lang="en-US" sz="1750" dirty="0">
                <a:solidFill>
                  <a:srgbClr val="E0E4E6"/>
                </a:solidFill>
                <a:latin typeface="Barlow" pitchFamily="34" charset="0"/>
                <a:ea typeface="Barlow" pitchFamily="34" charset="-122"/>
                <a:cs typeface="Barlow" pitchFamily="34" charset="-120"/>
              </a:rPr>
              <a:t>Rigorous model validation and testing processes are essential to identify and address biases and errors in generated outputs.</a:t>
            </a:r>
            <a:endParaRPr lang="en-US" sz="1750" dirty="0"/>
          </a:p>
        </p:txBody>
      </p:sp>
      <p:sp>
        <p:nvSpPr>
          <p:cNvPr id="10" name="Shape 7"/>
          <p:cNvSpPr/>
          <p:nvPr/>
        </p:nvSpPr>
        <p:spPr>
          <a:xfrm>
            <a:off x="6277213" y="5386149"/>
            <a:ext cx="7562374" cy="2031206"/>
          </a:xfrm>
          <a:prstGeom prst="roundRect">
            <a:avLst>
              <a:gd name="adj" fmla="val 16687"/>
            </a:avLst>
          </a:prstGeom>
          <a:solidFill>
            <a:srgbClr val="0A081B"/>
          </a:solidFill>
          <a:ln w="22860">
            <a:solidFill>
              <a:srgbClr val="37A7E7"/>
            </a:solidFill>
            <a:prstDash val="solid"/>
          </a:ln>
        </p:spPr>
      </p:sp>
      <p:sp>
        <p:nvSpPr>
          <p:cNvPr id="11" name="Text 8"/>
          <p:cNvSpPr/>
          <p:nvPr/>
        </p:nvSpPr>
        <p:spPr>
          <a:xfrm>
            <a:off x="6525935" y="5634871"/>
            <a:ext cx="2510671" cy="313849"/>
          </a:xfrm>
          <a:prstGeom prst="rect">
            <a:avLst/>
          </a:prstGeom>
          <a:noFill/>
          <a:ln/>
        </p:spPr>
        <p:txBody>
          <a:bodyPr wrap="none" lIns="0" tIns="0" rIns="0" bIns="0" rtlCol="0" anchor="t"/>
          <a:lstStyle/>
          <a:p>
            <a:pPr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Human Oversight</a:t>
            </a:r>
            <a:endParaRPr lang="en-US" sz="1950" dirty="0"/>
          </a:p>
        </p:txBody>
      </p:sp>
      <p:sp>
        <p:nvSpPr>
          <p:cNvPr id="12" name="Text 9"/>
          <p:cNvSpPr/>
          <p:nvPr/>
        </p:nvSpPr>
        <p:spPr>
          <a:xfrm>
            <a:off x="6525935" y="6084213"/>
            <a:ext cx="7064931" cy="1084421"/>
          </a:xfrm>
          <a:prstGeom prst="rect">
            <a:avLst/>
          </a:prstGeom>
          <a:noFill/>
          <a:ln/>
        </p:spPr>
        <p:txBody>
          <a:bodyPr wrap="square" lIns="0" tIns="0" rIns="0" bIns="0" rtlCol="0" anchor="t"/>
          <a:lstStyle/>
          <a:p>
            <a:pPr indent="0" marL="0">
              <a:lnSpc>
                <a:spcPts val="2800"/>
              </a:lnSpc>
              <a:buNone/>
            </a:pPr>
            <a:r>
              <a:rPr lang="en-US" sz="1750" dirty="0">
                <a:solidFill>
                  <a:srgbClr val="E0E4E6"/>
                </a:solidFill>
                <a:latin typeface="Barlow" pitchFamily="34" charset="0"/>
                <a:ea typeface="Barlow" pitchFamily="34" charset="-122"/>
                <a:cs typeface="Barlow" pitchFamily="34" charset="-120"/>
              </a:rPr>
              <a:t>Human designers should remain involved in the process, providing feedback, refining outputs, and ensuring the generated results align with design principles.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8159" y="1163003"/>
            <a:ext cx="6957417" cy="588764"/>
          </a:xfrm>
          <a:prstGeom prst="rect">
            <a:avLst/>
          </a:prstGeom>
          <a:noFill/>
          <a:ln/>
        </p:spPr>
        <p:txBody>
          <a:bodyPr wrap="none" lIns="0" tIns="0" rIns="0" bIns="0" rtlCol="0" anchor="t"/>
          <a:lstStyle/>
          <a:p>
            <a:pPr indent="0" marL="0">
              <a:lnSpc>
                <a:spcPts val="4600"/>
              </a:lnSpc>
              <a:buNone/>
            </a:pPr>
            <a:r>
              <a:rPr lang="en-US" sz="3700" b="1" dirty="0">
                <a:solidFill>
                  <a:srgbClr val="F0FCFF"/>
                </a:solidFill>
                <a:latin typeface="Spline Sans Bold" pitchFamily="34" charset="0"/>
                <a:ea typeface="Spline Sans Bold" pitchFamily="34" charset="-122"/>
                <a:cs typeface="Spline Sans Bold" pitchFamily="34" charset="-120"/>
              </a:rPr>
              <a:t>Generative AI in Graphic Design</a:t>
            </a:r>
            <a:endParaRPr lang="en-US" sz="3700" dirty="0"/>
          </a:p>
        </p:txBody>
      </p:sp>
      <p:pic>
        <p:nvPicPr>
          <p:cNvPr id="4" name="Image 1" descr="preencoded.png">    </p:cNvPr>
          <p:cNvPicPr>
            <a:picLocks noChangeAspect="1"/>
          </p:cNvPicPr>
          <p:nvPr/>
        </p:nvPicPr>
        <p:blipFill>
          <a:blip r:embed="rId2"/>
          <a:stretch>
            <a:fillRect/>
          </a:stretch>
        </p:blipFill>
        <p:spPr>
          <a:xfrm>
            <a:off x="6228159" y="2069663"/>
            <a:ext cx="529828" cy="529828"/>
          </a:xfrm>
          <a:prstGeom prst="rect">
            <a:avLst/>
          </a:prstGeom>
        </p:spPr>
      </p:pic>
      <p:sp>
        <p:nvSpPr>
          <p:cNvPr id="5" name="Text 1"/>
          <p:cNvSpPr/>
          <p:nvPr/>
        </p:nvSpPr>
        <p:spPr>
          <a:xfrm>
            <a:off x="6228159" y="2811423"/>
            <a:ext cx="2354937" cy="294323"/>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Logo Creation</a:t>
            </a:r>
            <a:endParaRPr lang="en-US" sz="1850" dirty="0"/>
          </a:p>
        </p:txBody>
      </p:sp>
      <p:sp>
        <p:nvSpPr>
          <p:cNvPr id="6" name="Text 2"/>
          <p:cNvSpPr/>
          <p:nvPr/>
        </p:nvSpPr>
        <p:spPr>
          <a:xfrm>
            <a:off x="6228159" y="3232904"/>
            <a:ext cx="3671292" cy="1017270"/>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AI algorithms can generate unique and memorable logo designs based on brand guidelines and visual preferences.</a:t>
            </a:r>
            <a:endParaRPr lang="en-US" sz="1650" dirty="0"/>
          </a:p>
        </p:txBody>
      </p:sp>
      <p:pic>
        <p:nvPicPr>
          <p:cNvPr id="7" name="Image 2" descr="preencoded.png">    </p:cNvPr>
          <p:cNvPicPr>
            <a:picLocks noChangeAspect="1"/>
          </p:cNvPicPr>
          <p:nvPr/>
        </p:nvPicPr>
        <p:blipFill>
          <a:blip r:embed="rId3"/>
          <a:stretch>
            <a:fillRect/>
          </a:stretch>
        </p:blipFill>
        <p:spPr>
          <a:xfrm>
            <a:off x="10217348" y="2069663"/>
            <a:ext cx="529828" cy="529828"/>
          </a:xfrm>
          <a:prstGeom prst="rect">
            <a:avLst/>
          </a:prstGeom>
        </p:spPr>
      </p:pic>
      <p:sp>
        <p:nvSpPr>
          <p:cNvPr id="8" name="Text 3"/>
          <p:cNvSpPr/>
          <p:nvPr/>
        </p:nvSpPr>
        <p:spPr>
          <a:xfrm>
            <a:off x="10217348" y="2811423"/>
            <a:ext cx="2720816" cy="294323"/>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Color Palette Generation</a:t>
            </a:r>
            <a:endParaRPr lang="en-US" sz="1850" dirty="0"/>
          </a:p>
        </p:txBody>
      </p:sp>
      <p:sp>
        <p:nvSpPr>
          <p:cNvPr id="9" name="Text 4"/>
          <p:cNvSpPr/>
          <p:nvPr/>
        </p:nvSpPr>
        <p:spPr>
          <a:xfrm>
            <a:off x="10217348" y="3232904"/>
            <a:ext cx="3671292" cy="1017270"/>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AI tools can suggest harmonious color palettes that enhance visual appeal and evoke desired emotions.</a:t>
            </a:r>
            <a:endParaRPr lang="en-US" sz="1650" dirty="0"/>
          </a:p>
        </p:txBody>
      </p:sp>
      <p:pic>
        <p:nvPicPr>
          <p:cNvPr id="10" name="Image 3" descr="preencoded.png">    </p:cNvPr>
          <p:cNvPicPr>
            <a:picLocks noChangeAspect="1"/>
          </p:cNvPicPr>
          <p:nvPr/>
        </p:nvPicPr>
        <p:blipFill>
          <a:blip r:embed="rId4"/>
          <a:stretch>
            <a:fillRect/>
          </a:stretch>
        </p:blipFill>
        <p:spPr>
          <a:xfrm>
            <a:off x="6228159" y="4885968"/>
            <a:ext cx="529828" cy="529828"/>
          </a:xfrm>
          <a:prstGeom prst="rect">
            <a:avLst/>
          </a:prstGeom>
        </p:spPr>
      </p:pic>
      <p:sp>
        <p:nvSpPr>
          <p:cNvPr id="11" name="Text 5"/>
          <p:cNvSpPr/>
          <p:nvPr/>
        </p:nvSpPr>
        <p:spPr>
          <a:xfrm>
            <a:off x="6228159" y="5627727"/>
            <a:ext cx="3273981" cy="294323"/>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Typographic Experimentation</a:t>
            </a:r>
            <a:endParaRPr lang="en-US" sz="1850" dirty="0"/>
          </a:p>
        </p:txBody>
      </p:sp>
      <p:sp>
        <p:nvSpPr>
          <p:cNvPr id="12" name="Text 6"/>
          <p:cNvSpPr/>
          <p:nvPr/>
        </p:nvSpPr>
        <p:spPr>
          <a:xfrm>
            <a:off x="6228159" y="6049208"/>
            <a:ext cx="3671292" cy="1017270"/>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AI can assist in exploring various font styles, sizes, and arrangements to create visually compelling typography.</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6176" y="657344"/>
            <a:ext cx="11665268" cy="663535"/>
          </a:xfrm>
          <a:prstGeom prst="rect">
            <a:avLst/>
          </a:prstGeom>
          <a:noFill/>
          <a:ln/>
        </p:spPr>
        <p:txBody>
          <a:bodyPr wrap="none" lIns="0" tIns="0" rIns="0" bIns="0" rtlCol="0" anchor="t"/>
          <a:lstStyle/>
          <a:p>
            <a:pPr indent="0" marL="0">
              <a:lnSpc>
                <a:spcPts val="5200"/>
              </a:lnSpc>
              <a:buNone/>
            </a:pPr>
            <a:r>
              <a:rPr lang="en-US" sz="4150" b="1" dirty="0">
                <a:solidFill>
                  <a:srgbClr val="F0FCFF"/>
                </a:solidFill>
                <a:latin typeface="Spline Sans Bold" pitchFamily="34" charset="0"/>
                <a:ea typeface="Spline Sans Bold" pitchFamily="34" charset="-122"/>
                <a:cs typeface="Spline Sans Bold" pitchFamily="34" charset="-120"/>
              </a:rPr>
              <a:t>Transforming Architecture and Urban Planning</a:t>
            </a:r>
            <a:endParaRPr lang="en-US" sz="4150" dirty="0"/>
          </a:p>
        </p:txBody>
      </p:sp>
      <p:sp>
        <p:nvSpPr>
          <p:cNvPr id="3" name="Shape 1"/>
          <p:cNvSpPr/>
          <p:nvPr/>
        </p:nvSpPr>
        <p:spPr>
          <a:xfrm>
            <a:off x="836176" y="1798677"/>
            <a:ext cx="2159556" cy="1717477"/>
          </a:xfrm>
          <a:prstGeom prst="roundRect">
            <a:avLst>
              <a:gd name="adj" fmla="val 20867"/>
            </a:avLst>
          </a:prstGeom>
          <a:solidFill>
            <a:srgbClr val="0A081B"/>
          </a:solidFill>
          <a:ln w="22860">
            <a:solidFill>
              <a:srgbClr val="16FFBB"/>
            </a:solidFill>
            <a:prstDash val="solid"/>
          </a:ln>
        </p:spPr>
      </p:sp>
      <p:sp>
        <p:nvSpPr>
          <p:cNvPr id="4" name="Text 2"/>
          <p:cNvSpPr/>
          <p:nvPr/>
        </p:nvSpPr>
        <p:spPr>
          <a:xfrm>
            <a:off x="1097875" y="2418517"/>
            <a:ext cx="129183" cy="477679"/>
          </a:xfrm>
          <a:prstGeom prst="rect">
            <a:avLst/>
          </a:prstGeom>
          <a:noFill/>
          <a:ln/>
        </p:spPr>
        <p:txBody>
          <a:bodyPr wrap="none" lIns="0" tIns="0" rIns="0" bIns="0" rtlCol="0" anchor="t"/>
          <a:lstStyle/>
          <a:p>
            <a:pPr algn="ctr" indent="0" marL="0">
              <a:lnSpc>
                <a:spcPts val="3750"/>
              </a:lnSpc>
              <a:buNone/>
            </a:pPr>
            <a:r>
              <a:rPr lang="en-US" sz="2350" b="1" dirty="0">
                <a:solidFill>
                  <a:srgbClr val="E0E4E6"/>
                </a:solidFill>
                <a:latin typeface="Spline Sans Bold" pitchFamily="34" charset="0"/>
                <a:ea typeface="Spline Sans Bold" pitchFamily="34" charset="-122"/>
                <a:cs typeface="Spline Sans Bold" pitchFamily="34" charset="-120"/>
              </a:rPr>
              <a:t>1</a:t>
            </a:r>
            <a:endParaRPr lang="en-US" sz="2350" dirty="0"/>
          </a:p>
        </p:txBody>
      </p:sp>
      <p:sp>
        <p:nvSpPr>
          <p:cNvPr id="5" name="Text 3"/>
          <p:cNvSpPr/>
          <p:nvPr/>
        </p:nvSpPr>
        <p:spPr>
          <a:xfrm>
            <a:off x="3234571" y="2037517"/>
            <a:ext cx="2654618" cy="331827"/>
          </a:xfrm>
          <a:prstGeom prst="rect">
            <a:avLst/>
          </a:prstGeom>
          <a:noFill/>
          <a:ln/>
        </p:spPr>
        <p:txBody>
          <a:bodyPr wrap="none" lIns="0" tIns="0" rIns="0" bIns="0" rtlCol="0" anchor="t"/>
          <a:lstStyle/>
          <a:p>
            <a:pPr algn="l"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Sustainable Design</a:t>
            </a:r>
            <a:endParaRPr lang="en-US" sz="2050" dirty="0"/>
          </a:p>
        </p:txBody>
      </p:sp>
      <p:sp>
        <p:nvSpPr>
          <p:cNvPr id="6" name="Text 4"/>
          <p:cNvSpPr/>
          <p:nvPr/>
        </p:nvSpPr>
        <p:spPr>
          <a:xfrm>
            <a:off x="3234571" y="2512695"/>
            <a:ext cx="10320814" cy="764619"/>
          </a:xfrm>
          <a:prstGeom prst="rect">
            <a:avLst/>
          </a:prstGeom>
          <a:noFill/>
          <a:ln/>
        </p:spPr>
        <p:txBody>
          <a:bodyPr wrap="squar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AI can optimize building design for energy efficiency, resource conservation, and environmental sustainability.</a:t>
            </a:r>
            <a:endParaRPr lang="en-US" sz="1850" dirty="0"/>
          </a:p>
        </p:txBody>
      </p:sp>
      <p:sp>
        <p:nvSpPr>
          <p:cNvPr id="7" name="Shape 5"/>
          <p:cNvSpPr/>
          <p:nvPr/>
        </p:nvSpPr>
        <p:spPr>
          <a:xfrm>
            <a:off x="3115151" y="3500914"/>
            <a:ext cx="10559653" cy="15240"/>
          </a:xfrm>
          <a:prstGeom prst="roundRect">
            <a:avLst>
              <a:gd name="adj" fmla="val 2351616"/>
            </a:avLst>
          </a:prstGeom>
          <a:solidFill>
            <a:srgbClr val="16FFBB"/>
          </a:solidFill>
          <a:ln/>
        </p:spPr>
      </p:sp>
      <p:sp>
        <p:nvSpPr>
          <p:cNvPr id="8" name="Shape 6"/>
          <p:cNvSpPr/>
          <p:nvPr/>
        </p:nvSpPr>
        <p:spPr>
          <a:xfrm>
            <a:off x="836176" y="3635573"/>
            <a:ext cx="4319230" cy="1717477"/>
          </a:xfrm>
          <a:prstGeom prst="roundRect">
            <a:avLst>
              <a:gd name="adj" fmla="val 20867"/>
            </a:avLst>
          </a:prstGeom>
          <a:solidFill>
            <a:srgbClr val="0A081B"/>
          </a:solidFill>
          <a:ln w="22860">
            <a:solidFill>
              <a:srgbClr val="29DDDA"/>
            </a:solidFill>
            <a:prstDash val="solid"/>
          </a:ln>
        </p:spPr>
      </p:sp>
      <p:sp>
        <p:nvSpPr>
          <p:cNvPr id="9" name="Text 7"/>
          <p:cNvSpPr/>
          <p:nvPr/>
        </p:nvSpPr>
        <p:spPr>
          <a:xfrm>
            <a:off x="1097875" y="4255413"/>
            <a:ext cx="166092" cy="477679"/>
          </a:xfrm>
          <a:prstGeom prst="rect">
            <a:avLst/>
          </a:prstGeom>
          <a:noFill/>
          <a:ln/>
        </p:spPr>
        <p:txBody>
          <a:bodyPr wrap="none" lIns="0" tIns="0" rIns="0" bIns="0" rtlCol="0" anchor="t"/>
          <a:lstStyle/>
          <a:p>
            <a:pPr algn="ctr" indent="0" marL="0">
              <a:lnSpc>
                <a:spcPts val="3750"/>
              </a:lnSpc>
              <a:buNone/>
            </a:pPr>
            <a:r>
              <a:rPr lang="en-US" sz="2350" b="1" dirty="0">
                <a:solidFill>
                  <a:srgbClr val="E0E4E6"/>
                </a:solidFill>
                <a:latin typeface="Spline Sans Bold" pitchFamily="34" charset="0"/>
                <a:ea typeface="Spline Sans Bold" pitchFamily="34" charset="-122"/>
                <a:cs typeface="Spline Sans Bold" pitchFamily="34" charset="-120"/>
              </a:rPr>
              <a:t>2</a:t>
            </a:r>
            <a:endParaRPr lang="en-US" sz="2350" dirty="0"/>
          </a:p>
        </p:txBody>
      </p:sp>
      <p:sp>
        <p:nvSpPr>
          <p:cNvPr id="10" name="Text 8"/>
          <p:cNvSpPr/>
          <p:nvPr/>
        </p:nvSpPr>
        <p:spPr>
          <a:xfrm>
            <a:off x="5394246" y="3874413"/>
            <a:ext cx="2654618" cy="331827"/>
          </a:xfrm>
          <a:prstGeom prst="rect">
            <a:avLst/>
          </a:prstGeom>
          <a:noFill/>
          <a:ln/>
        </p:spPr>
        <p:txBody>
          <a:bodyPr wrap="none" lIns="0" tIns="0" rIns="0" bIns="0" rtlCol="0" anchor="t"/>
          <a:lstStyle/>
          <a:p>
            <a:pPr algn="l"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Adaptive Planning</a:t>
            </a:r>
            <a:endParaRPr lang="en-US" sz="2050" dirty="0"/>
          </a:p>
        </p:txBody>
      </p:sp>
      <p:sp>
        <p:nvSpPr>
          <p:cNvPr id="11" name="Text 9"/>
          <p:cNvSpPr/>
          <p:nvPr/>
        </p:nvSpPr>
        <p:spPr>
          <a:xfrm>
            <a:off x="5394246" y="4349591"/>
            <a:ext cx="8161139" cy="764619"/>
          </a:xfrm>
          <a:prstGeom prst="rect">
            <a:avLst/>
          </a:prstGeom>
          <a:noFill/>
          <a:ln/>
        </p:spPr>
        <p:txBody>
          <a:bodyPr wrap="squar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AI-powered tools can analyze urban data to identify areas for improvement, optimize infrastructure, and create more resilient and adaptable cities.</a:t>
            </a:r>
            <a:endParaRPr lang="en-US" sz="1850" dirty="0"/>
          </a:p>
        </p:txBody>
      </p:sp>
      <p:sp>
        <p:nvSpPr>
          <p:cNvPr id="12" name="Shape 10"/>
          <p:cNvSpPr/>
          <p:nvPr/>
        </p:nvSpPr>
        <p:spPr>
          <a:xfrm>
            <a:off x="5274826" y="5337810"/>
            <a:ext cx="8399978" cy="15240"/>
          </a:xfrm>
          <a:prstGeom prst="roundRect">
            <a:avLst>
              <a:gd name="adj" fmla="val 2351616"/>
            </a:avLst>
          </a:prstGeom>
          <a:solidFill>
            <a:srgbClr val="29DDDA"/>
          </a:solidFill>
          <a:ln/>
        </p:spPr>
      </p:sp>
      <p:sp>
        <p:nvSpPr>
          <p:cNvPr id="13" name="Shape 11"/>
          <p:cNvSpPr/>
          <p:nvPr/>
        </p:nvSpPr>
        <p:spPr>
          <a:xfrm>
            <a:off x="836176" y="5472470"/>
            <a:ext cx="6479024" cy="2099786"/>
          </a:xfrm>
          <a:prstGeom prst="roundRect">
            <a:avLst>
              <a:gd name="adj" fmla="val 17068"/>
            </a:avLst>
          </a:prstGeom>
          <a:solidFill>
            <a:srgbClr val="0A081B"/>
          </a:solidFill>
          <a:ln w="22860">
            <a:solidFill>
              <a:srgbClr val="37A7E7"/>
            </a:solidFill>
            <a:prstDash val="solid"/>
          </a:ln>
        </p:spPr>
      </p:sp>
      <p:sp>
        <p:nvSpPr>
          <p:cNvPr id="14" name="Text 12"/>
          <p:cNvSpPr/>
          <p:nvPr/>
        </p:nvSpPr>
        <p:spPr>
          <a:xfrm>
            <a:off x="1097875" y="6283523"/>
            <a:ext cx="174903" cy="477679"/>
          </a:xfrm>
          <a:prstGeom prst="rect">
            <a:avLst/>
          </a:prstGeom>
          <a:noFill/>
          <a:ln/>
        </p:spPr>
        <p:txBody>
          <a:bodyPr wrap="none" lIns="0" tIns="0" rIns="0" bIns="0" rtlCol="0" anchor="t"/>
          <a:lstStyle/>
          <a:p>
            <a:pPr algn="ctr" indent="0" marL="0">
              <a:lnSpc>
                <a:spcPts val="3750"/>
              </a:lnSpc>
              <a:buNone/>
            </a:pPr>
            <a:r>
              <a:rPr lang="en-US" sz="2350" b="1" dirty="0">
                <a:solidFill>
                  <a:srgbClr val="E0E4E6"/>
                </a:solidFill>
                <a:latin typeface="Spline Sans Bold" pitchFamily="34" charset="0"/>
                <a:ea typeface="Spline Sans Bold" pitchFamily="34" charset="-122"/>
                <a:cs typeface="Spline Sans Bold" pitchFamily="34" charset="-120"/>
              </a:rPr>
              <a:t>3</a:t>
            </a:r>
            <a:endParaRPr lang="en-US" sz="2350" dirty="0"/>
          </a:p>
        </p:txBody>
      </p:sp>
      <p:sp>
        <p:nvSpPr>
          <p:cNvPr id="15" name="Text 13"/>
          <p:cNvSpPr/>
          <p:nvPr/>
        </p:nvSpPr>
        <p:spPr>
          <a:xfrm>
            <a:off x="7554039" y="5711309"/>
            <a:ext cx="2654618" cy="331827"/>
          </a:xfrm>
          <a:prstGeom prst="rect">
            <a:avLst/>
          </a:prstGeom>
          <a:noFill/>
          <a:ln/>
        </p:spPr>
        <p:txBody>
          <a:bodyPr wrap="none" lIns="0" tIns="0" rIns="0" bIns="0" rtlCol="0" anchor="t"/>
          <a:lstStyle/>
          <a:p>
            <a:pPr algn="l"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Collaborative Design</a:t>
            </a:r>
            <a:endParaRPr lang="en-US" sz="2050" dirty="0"/>
          </a:p>
        </p:txBody>
      </p:sp>
      <p:sp>
        <p:nvSpPr>
          <p:cNvPr id="16" name="Text 14"/>
          <p:cNvSpPr/>
          <p:nvPr/>
        </p:nvSpPr>
        <p:spPr>
          <a:xfrm>
            <a:off x="7554039" y="6186488"/>
            <a:ext cx="6001345" cy="1146929"/>
          </a:xfrm>
          <a:prstGeom prst="rect">
            <a:avLst/>
          </a:prstGeom>
          <a:noFill/>
          <a:ln/>
        </p:spPr>
        <p:txBody>
          <a:bodyPr wrap="squar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AI platforms enable collaborative design processes, facilitating communication and integration among architects, engineers, and stakeholders.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80598"/>
          </a:xfrm>
          <a:prstGeom prst="rect">
            <a:avLst/>
          </a:prstGeom>
        </p:spPr>
      </p:pic>
      <p:sp>
        <p:nvSpPr>
          <p:cNvPr id="3" name="Text 0"/>
          <p:cNvSpPr/>
          <p:nvPr/>
        </p:nvSpPr>
        <p:spPr>
          <a:xfrm>
            <a:off x="806529" y="3698200"/>
            <a:ext cx="6618803" cy="640080"/>
          </a:xfrm>
          <a:prstGeom prst="rect">
            <a:avLst/>
          </a:prstGeom>
          <a:noFill/>
          <a:ln/>
        </p:spPr>
        <p:txBody>
          <a:bodyPr wrap="none" lIns="0" tIns="0" rIns="0" bIns="0" rtlCol="0" anchor="t"/>
          <a:lstStyle/>
          <a:p>
            <a:pPr indent="0" marL="0">
              <a:lnSpc>
                <a:spcPts val="5000"/>
              </a:lnSpc>
              <a:buNone/>
            </a:pPr>
            <a:r>
              <a:rPr lang="en-US" sz="4000" b="1" dirty="0">
                <a:solidFill>
                  <a:srgbClr val="F0FCFF"/>
                </a:solidFill>
                <a:latin typeface="Spline Sans Bold" pitchFamily="34" charset="0"/>
                <a:ea typeface="Spline Sans Bold" pitchFamily="34" charset="-122"/>
                <a:cs typeface="Spline Sans Bold" pitchFamily="34" charset="-120"/>
              </a:rPr>
              <a:t>AI-Powered Fashion Design</a:t>
            </a:r>
            <a:endParaRPr lang="en-US" sz="4000" dirty="0"/>
          </a:p>
        </p:txBody>
      </p:sp>
      <p:sp>
        <p:nvSpPr>
          <p:cNvPr id="4" name="Text 1"/>
          <p:cNvSpPr/>
          <p:nvPr/>
        </p:nvSpPr>
        <p:spPr>
          <a:xfrm>
            <a:off x="806529" y="4799052"/>
            <a:ext cx="4108609" cy="760452"/>
          </a:xfrm>
          <a:prstGeom prst="rect">
            <a:avLst/>
          </a:prstGeom>
          <a:noFill/>
          <a:ln/>
        </p:spPr>
        <p:txBody>
          <a:bodyPr wrap="none" lIns="0" tIns="0" rIns="0" bIns="0" rtlCol="0" anchor="t"/>
          <a:lstStyle/>
          <a:p>
            <a:pPr algn="ctr" indent="0" marL="0">
              <a:lnSpc>
                <a:spcPts val="5950"/>
              </a:lnSpc>
              <a:buNone/>
            </a:pPr>
            <a:r>
              <a:rPr lang="en-US" sz="5950" b="1" dirty="0">
                <a:solidFill>
                  <a:srgbClr val="16FFBB"/>
                </a:solidFill>
                <a:latin typeface="Spline Sans Bold" pitchFamily="34" charset="0"/>
                <a:ea typeface="Spline Sans Bold" pitchFamily="34" charset="-122"/>
                <a:cs typeface="Spline Sans Bold" pitchFamily="34" charset="-120"/>
              </a:rPr>
              <a:t>1</a:t>
            </a:r>
            <a:endParaRPr lang="en-US" sz="5950" dirty="0"/>
          </a:p>
        </p:txBody>
      </p:sp>
      <p:sp>
        <p:nvSpPr>
          <p:cNvPr id="5" name="Text 2"/>
          <p:cNvSpPr/>
          <p:nvPr/>
        </p:nvSpPr>
        <p:spPr>
          <a:xfrm>
            <a:off x="1580555" y="5847398"/>
            <a:ext cx="2560558" cy="320040"/>
          </a:xfrm>
          <a:prstGeom prst="rect">
            <a:avLst/>
          </a:prstGeom>
          <a:noFill/>
          <a:ln/>
        </p:spPr>
        <p:txBody>
          <a:bodyPr wrap="none" lIns="0" tIns="0" rIns="0" bIns="0" rtlCol="0" anchor="t"/>
          <a:lstStyle/>
          <a:p>
            <a:pPr algn="ctr" indent="0" marL="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Trend Forecasting</a:t>
            </a:r>
            <a:endParaRPr lang="en-US" sz="2000" dirty="0"/>
          </a:p>
        </p:txBody>
      </p:sp>
      <p:sp>
        <p:nvSpPr>
          <p:cNvPr id="6" name="Text 3"/>
          <p:cNvSpPr/>
          <p:nvPr/>
        </p:nvSpPr>
        <p:spPr>
          <a:xfrm>
            <a:off x="806529" y="6305669"/>
            <a:ext cx="4108609" cy="1106210"/>
          </a:xfrm>
          <a:prstGeom prst="rect">
            <a:avLst/>
          </a:prstGeom>
          <a:noFill/>
          <a:ln/>
        </p:spPr>
        <p:txBody>
          <a:bodyPr wrap="square" lIns="0" tIns="0" rIns="0" bIns="0" rtlCol="0" anchor="t"/>
          <a:lstStyle/>
          <a:p>
            <a:pPr algn="ctr" indent="0" marL="0">
              <a:lnSpc>
                <a:spcPts val="2900"/>
              </a:lnSpc>
              <a:buNone/>
            </a:pPr>
            <a:r>
              <a:rPr lang="en-US" sz="1800" dirty="0">
                <a:solidFill>
                  <a:srgbClr val="E0E4E6"/>
                </a:solidFill>
                <a:latin typeface="Barlow" pitchFamily="34" charset="0"/>
                <a:ea typeface="Barlow" pitchFamily="34" charset="-122"/>
                <a:cs typeface="Barlow" pitchFamily="34" charset="-120"/>
              </a:rPr>
              <a:t>AI analyzes vast amounts of data to identify emerging trends and predict future fashion styles.</a:t>
            </a:r>
            <a:endParaRPr lang="en-US" sz="1800" dirty="0"/>
          </a:p>
        </p:txBody>
      </p:sp>
      <p:sp>
        <p:nvSpPr>
          <p:cNvPr id="7" name="Text 4"/>
          <p:cNvSpPr/>
          <p:nvPr/>
        </p:nvSpPr>
        <p:spPr>
          <a:xfrm>
            <a:off x="5260777" y="4799052"/>
            <a:ext cx="4108728" cy="760452"/>
          </a:xfrm>
          <a:prstGeom prst="rect">
            <a:avLst/>
          </a:prstGeom>
          <a:noFill/>
          <a:ln/>
        </p:spPr>
        <p:txBody>
          <a:bodyPr wrap="none" lIns="0" tIns="0" rIns="0" bIns="0" rtlCol="0" anchor="t"/>
          <a:lstStyle/>
          <a:p>
            <a:pPr algn="ctr" indent="0" marL="0">
              <a:lnSpc>
                <a:spcPts val="5950"/>
              </a:lnSpc>
              <a:buNone/>
            </a:pPr>
            <a:r>
              <a:rPr lang="en-US" sz="5950" b="1" dirty="0">
                <a:solidFill>
                  <a:srgbClr val="29DDDA"/>
                </a:solidFill>
                <a:latin typeface="Spline Sans Bold" pitchFamily="34" charset="0"/>
                <a:ea typeface="Spline Sans Bold" pitchFamily="34" charset="-122"/>
                <a:cs typeface="Spline Sans Bold" pitchFamily="34" charset="-120"/>
              </a:rPr>
              <a:t>2</a:t>
            </a:r>
            <a:endParaRPr lang="en-US" sz="5950" dirty="0"/>
          </a:p>
        </p:txBody>
      </p:sp>
      <p:sp>
        <p:nvSpPr>
          <p:cNvPr id="8" name="Text 5"/>
          <p:cNvSpPr/>
          <p:nvPr/>
        </p:nvSpPr>
        <p:spPr>
          <a:xfrm>
            <a:off x="6034802" y="5847398"/>
            <a:ext cx="2560558" cy="320040"/>
          </a:xfrm>
          <a:prstGeom prst="rect">
            <a:avLst/>
          </a:prstGeom>
          <a:noFill/>
          <a:ln/>
        </p:spPr>
        <p:txBody>
          <a:bodyPr wrap="none" lIns="0" tIns="0" rIns="0" bIns="0" rtlCol="0" anchor="t"/>
          <a:lstStyle/>
          <a:p>
            <a:pPr algn="ctr" indent="0" marL="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Personalized Design</a:t>
            </a:r>
            <a:endParaRPr lang="en-US" sz="2000" dirty="0"/>
          </a:p>
        </p:txBody>
      </p:sp>
      <p:sp>
        <p:nvSpPr>
          <p:cNvPr id="9" name="Text 6"/>
          <p:cNvSpPr/>
          <p:nvPr/>
        </p:nvSpPr>
        <p:spPr>
          <a:xfrm>
            <a:off x="5260777" y="6305669"/>
            <a:ext cx="4108728" cy="1106210"/>
          </a:xfrm>
          <a:prstGeom prst="rect">
            <a:avLst/>
          </a:prstGeom>
          <a:noFill/>
          <a:ln/>
        </p:spPr>
        <p:txBody>
          <a:bodyPr wrap="square" lIns="0" tIns="0" rIns="0" bIns="0" rtlCol="0" anchor="t"/>
          <a:lstStyle/>
          <a:p>
            <a:pPr algn="ctr" indent="0" marL="0">
              <a:lnSpc>
                <a:spcPts val="2900"/>
              </a:lnSpc>
              <a:buNone/>
            </a:pPr>
            <a:r>
              <a:rPr lang="en-US" sz="1800" dirty="0">
                <a:solidFill>
                  <a:srgbClr val="E0E4E6"/>
                </a:solidFill>
                <a:latin typeface="Barlow" pitchFamily="34" charset="0"/>
                <a:ea typeface="Barlow" pitchFamily="34" charset="-122"/>
                <a:cs typeface="Barlow" pitchFamily="34" charset="-120"/>
              </a:rPr>
              <a:t>AI algorithms can create custom garment designs tailored to individual body measurements and style preferences.</a:t>
            </a:r>
            <a:endParaRPr lang="en-US" sz="1800" dirty="0"/>
          </a:p>
        </p:txBody>
      </p:sp>
      <p:sp>
        <p:nvSpPr>
          <p:cNvPr id="10" name="Text 7"/>
          <p:cNvSpPr/>
          <p:nvPr/>
        </p:nvSpPr>
        <p:spPr>
          <a:xfrm>
            <a:off x="9715143" y="4799052"/>
            <a:ext cx="4108728" cy="760452"/>
          </a:xfrm>
          <a:prstGeom prst="rect">
            <a:avLst/>
          </a:prstGeom>
          <a:noFill/>
          <a:ln/>
        </p:spPr>
        <p:txBody>
          <a:bodyPr wrap="none" lIns="0" tIns="0" rIns="0" bIns="0" rtlCol="0" anchor="t"/>
          <a:lstStyle/>
          <a:p>
            <a:pPr algn="ctr" indent="0" marL="0">
              <a:lnSpc>
                <a:spcPts val="5950"/>
              </a:lnSpc>
              <a:buNone/>
            </a:pPr>
            <a:r>
              <a:rPr lang="en-US" sz="5950" b="1" dirty="0">
                <a:solidFill>
                  <a:srgbClr val="37A7E7"/>
                </a:solidFill>
                <a:latin typeface="Spline Sans Bold" pitchFamily="34" charset="0"/>
                <a:ea typeface="Spline Sans Bold" pitchFamily="34" charset="-122"/>
                <a:cs typeface="Spline Sans Bold" pitchFamily="34" charset="-120"/>
              </a:rPr>
              <a:t>3</a:t>
            </a:r>
            <a:endParaRPr lang="en-US" sz="5950" dirty="0"/>
          </a:p>
        </p:txBody>
      </p:sp>
      <p:sp>
        <p:nvSpPr>
          <p:cNvPr id="11" name="Text 8"/>
          <p:cNvSpPr/>
          <p:nvPr/>
        </p:nvSpPr>
        <p:spPr>
          <a:xfrm>
            <a:off x="10359152" y="5847398"/>
            <a:ext cx="2820710" cy="320040"/>
          </a:xfrm>
          <a:prstGeom prst="rect">
            <a:avLst/>
          </a:prstGeom>
          <a:noFill/>
          <a:ln/>
        </p:spPr>
        <p:txBody>
          <a:bodyPr wrap="none" lIns="0" tIns="0" rIns="0" bIns="0" rtlCol="0" anchor="t"/>
          <a:lstStyle/>
          <a:p>
            <a:pPr algn="ctr" indent="0" marL="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Sustainable Production</a:t>
            </a:r>
            <a:endParaRPr lang="en-US" sz="2000" dirty="0"/>
          </a:p>
        </p:txBody>
      </p:sp>
      <p:sp>
        <p:nvSpPr>
          <p:cNvPr id="12" name="Text 9"/>
          <p:cNvSpPr/>
          <p:nvPr/>
        </p:nvSpPr>
        <p:spPr>
          <a:xfrm>
            <a:off x="9715143" y="6305669"/>
            <a:ext cx="4108728" cy="1106210"/>
          </a:xfrm>
          <a:prstGeom prst="rect">
            <a:avLst/>
          </a:prstGeom>
          <a:noFill/>
          <a:ln/>
        </p:spPr>
        <p:txBody>
          <a:bodyPr wrap="square" lIns="0" tIns="0" rIns="0" bIns="0" rtlCol="0" anchor="t"/>
          <a:lstStyle/>
          <a:p>
            <a:pPr algn="ctr" indent="0" marL="0">
              <a:lnSpc>
                <a:spcPts val="2900"/>
              </a:lnSpc>
              <a:buNone/>
            </a:pPr>
            <a:r>
              <a:rPr lang="en-US" sz="1800" dirty="0">
                <a:solidFill>
                  <a:srgbClr val="E0E4E6"/>
                </a:solidFill>
                <a:latin typeface="Barlow" pitchFamily="34" charset="0"/>
                <a:ea typeface="Barlow" pitchFamily="34" charset="-122"/>
                <a:cs typeface="Barlow" pitchFamily="34" charset="-120"/>
              </a:rPr>
              <a:t>AI optimizes fabric usage, reduces waste, and promotes eco-friendly manufacturing practices.</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42248" y="856655"/>
            <a:ext cx="7459504" cy="1337072"/>
          </a:xfrm>
          <a:prstGeom prst="rect">
            <a:avLst/>
          </a:prstGeom>
          <a:noFill/>
          <a:ln/>
        </p:spPr>
        <p:txBody>
          <a:bodyPr wrap="square" lIns="0" tIns="0" rIns="0" bIns="0" rtlCol="0" anchor="t"/>
          <a:lstStyle/>
          <a:p>
            <a:pPr indent="0" marL="0">
              <a:lnSpc>
                <a:spcPts val="5250"/>
              </a:lnSpc>
              <a:buNone/>
            </a:pPr>
            <a:r>
              <a:rPr lang="en-US" sz="4200" b="1" dirty="0">
                <a:solidFill>
                  <a:srgbClr val="F0FCFF"/>
                </a:solidFill>
                <a:latin typeface="Spline Sans Bold" pitchFamily="34" charset="0"/>
                <a:ea typeface="Spline Sans Bold" pitchFamily="34" charset="-122"/>
                <a:cs typeface="Spline Sans Bold" pitchFamily="34" charset="-120"/>
              </a:rPr>
              <a:t>The Role of Cloud-based Generative AI</a:t>
            </a:r>
            <a:endParaRPr lang="en-US" sz="4200" dirty="0"/>
          </a:p>
        </p:txBody>
      </p:sp>
      <p:sp>
        <p:nvSpPr>
          <p:cNvPr id="4" name="Shape 1"/>
          <p:cNvSpPr/>
          <p:nvPr/>
        </p:nvSpPr>
        <p:spPr>
          <a:xfrm>
            <a:off x="842248" y="2825234"/>
            <a:ext cx="541377" cy="541377"/>
          </a:xfrm>
          <a:prstGeom prst="roundRect">
            <a:avLst>
              <a:gd name="adj" fmla="val 66677"/>
            </a:avLst>
          </a:prstGeom>
          <a:solidFill>
            <a:srgbClr val="0A081B"/>
          </a:solidFill>
          <a:ln w="22860">
            <a:solidFill>
              <a:srgbClr val="16FFBB"/>
            </a:solidFill>
            <a:prstDash val="solid"/>
          </a:ln>
        </p:spPr>
      </p:sp>
      <p:sp>
        <p:nvSpPr>
          <p:cNvPr id="5" name="Text 2"/>
          <p:cNvSpPr/>
          <p:nvPr/>
        </p:nvSpPr>
        <p:spPr>
          <a:xfrm>
            <a:off x="1043464" y="2935486"/>
            <a:ext cx="138827" cy="320873"/>
          </a:xfrm>
          <a:prstGeom prst="rect">
            <a:avLst/>
          </a:prstGeom>
          <a:noFill/>
          <a:ln/>
        </p:spPr>
        <p:txBody>
          <a:bodyPr wrap="none" lIns="0" tIns="0" rIns="0" bIns="0" rtlCol="0" anchor="t"/>
          <a:lstStyle/>
          <a:p>
            <a:pPr algn="ctr" indent="0" marL="0">
              <a:lnSpc>
                <a:spcPts val="2500"/>
              </a:lnSpc>
              <a:buNone/>
            </a:pPr>
            <a:r>
              <a:rPr lang="en-US" sz="2500" b="1" dirty="0">
                <a:solidFill>
                  <a:srgbClr val="E0E4E6"/>
                </a:solidFill>
                <a:latin typeface="Spline Sans Bold" pitchFamily="34" charset="0"/>
                <a:ea typeface="Spline Sans Bold" pitchFamily="34" charset="-122"/>
                <a:cs typeface="Spline Sans Bold" pitchFamily="34" charset="-120"/>
              </a:rPr>
              <a:t>1</a:t>
            </a:r>
            <a:endParaRPr lang="en-US" sz="2500" dirty="0"/>
          </a:p>
        </p:txBody>
      </p:sp>
      <p:sp>
        <p:nvSpPr>
          <p:cNvPr id="6" name="Text 3"/>
          <p:cNvSpPr/>
          <p:nvPr/>
        </p:nvSpPr>
        <p:spPr>
          <a:xfrm>
            <a:off x="1624251" y="2825234"/>
            <a:ext cx="2673787" cy="334208"/>
          </a:xfrm>
          <a:prstGeom prst="rect">
            <a:avLst/>
          </a:prstGeom>
          <a:noFill/>
          <a:ln/>
        </p:spPr>
        <p:txBody>
          <a:bodyPr wrap="none" lIns="0" tIns="0" rIns="0" bIns="0" rtlCol="0" anchor="t"/>
          <a:lstStyle/>
          <a:p>
            <a:pPr indent="0" marL="0">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Scalability</a:t>
            </a:r>
            <a:endParaRPr lang="en-US" sz="2100" dirty="0"/>
          </a:p>
        </p:txBody>
      </p:sp>
      <p:sp>
        <p:nvSpPr>
          <p:cNvPr id="7" name="Text 4"/>
          <p:cNvSpPr/>
          <p:nvPr/>
        </p:nvSpPr>
        <p:spPr>
          <a:xfrm>
            <a:off x="1624251" y="3303746"/>
            <a:ext cx="2827496" cy="2309574"/>
          </a:xfrm>
          <a:prstGeom prst="rect">
            <a:avLst/>
          </a:prstGeom>
          <a:noFill/>
          <a:ln/>
        </p:spPr>
        <p:txBody>
          <a:bodyPr wrap="square" lIns="0" tIns="0" rIns="0" bIns="0" rtlCol="0" anchor="t"/>
          <a:lstStyle/>
          <a:p>
            <a:pPr indent="0" marL="0">
              <a:lnSpc>
                <a:spcPts val="3000"/>
              </a:lnSpc>
              <a:buNone/>
            </a:pPr>
            <a:r>
              <a:rPr lang="en-US" sz="1850" dirty="0">
                <a:solidFill>
                  <a:srgbClr val="E0E4E6"/>
                </a:solidFill>
                <a:latin typeface="Barlow" pitchFamily="34" charset="0"/>
                <a:ea typeface="Barlow" pitchFamily="34" charset="-122"/>
                <a:cs typeface="Barlow" pitchFamily="34" charset="-120"/>
              </a:rPr>
              <a:t>Cloud-based AI allows designers to access powerful computing resources on demand, scaling their projects as needed.</a:t>
            </a:r>
            <a:endParaRPr lang="en-US" sz="1850" dirty="0"/>
          </a:p>
        </p:txBody>
      </p:sp>
      <p:sp>
        <p:nvSpPr>
          <p:cNvPr id="8" name="Shape 5"/>
          <p:cNvSpPr/>
          <p:nvPr/>
        </p:nvSpPr>
        <p:spPr>
          <a:xfrm>
            <a:off x="4692372" y="2825234"/>
            <a:ext cx="541377" cy="541377"/>
          </a:xfrm>
          <a:prstGeom prst="roundRect">
            <a:avLst>
              <a:gd name="adj" fmla="val 66677"/>
            </a:avLst>
          </a:prstGeom>
          <a:solidFill>
            <a:srgbClr val="0A081B"/>
          </a:solidFill>
          <a:ln w="22860">
            <a:solidFill>
              <a:srgbClr val="29DDDA"/>
            </a:solidFill>
            <a:prstDash val="solid"/>
          </a:ln>
        </p:spPr>
      </p:sp>
      <p:sp>
        <p:nvSpPr>
          <p:cNvPr id="9" name="Text 6"/>
          <p:cNvSpPr/>
          <p:nvPr/>
        </p:nvSpPr>
        <p:spPr>
          <a:xfrm>
            <a:off x="4873823" y="2935486"/>
            <a:ext cx="178356" cy="320873"/>
          </a:xfrm>
          <a:prstGeom prst="rect">
            <a:avLst/>
          </a:prstGeom>
          <a:noFill/>
          <a:ln/>
        </p:spPr>
        <p:txBody>
          <a:bodyPr wrap="none" lIns="0" tIns="0" rIns="0" bIns="0" rtlCol="0" anchor="t"/>
          <a:lstStyle/>
          <a:p>
            <a:pPr algn="ctr" indent="0" marL="0">
              <a:lnSpc>
                <a:spcPts val="2500"/>
              </a:lnSpc>
              <a:buNone/>
            </a:pPr>
            <a:r>
              <a:rPr lang="en-US" sz="2500" b="1" dirty="0">
                <a:solidFill>
                  <a:srgbClr val="E0E4E6"/>
                </a:solidFill>
                <a:latin typeface="Spline Sans Bold" pitchFamily="34" charset="0"/>
                <a:ea typeface="Spline Sans Bold" pitchFamily="34" charset="-122"/>
                <a:cs typeface="Spline Sans Bold" pitchFamily="34" charset="-120"/>
              </a:rPr>
              <a:t>2</a:t>
            </a:r>
            <a:endParaRPr lang="en-US" sz="2500" dirty="0"/>
          </a:p>
        </p:txBody>
      </p:sp>
      <p:sp>
        <p:nvSpPr>
          <p:cNvPr id="10" name="Text 7"/>
          <p:cNvSpPr/>
          <p:nvPr/>
        </p:nvSpPr>
        <p:spPr>
          <a:xfrm>
            <a:off x="5474375" y="2825234"/>
            <a:ext cx="2673787" cy="334208"/>
          </a:xfrm>
          <a:prstGeom prst="rect">
            <a:avLst/>
          </a:prstGeom>
          <a:noFill/>
          <a:ln/>
        </p:spPr>
        <p:txBody>
          <a:bodyPr wrap="none" lIns="0" tIns="0" rIns="0" bIns="0" rtlCol="0" anchor="t"/>
          <a:lstStyle/>
          <a:p>
            <a:pPr indent="0" marL="0">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Accessibility</a:t>
            </a:r>
            <a:endParaRPr lang="en-US" sz="2100" dirty="0"/>
          </a:p>
        </p:txBody>
      </p:sp>
      <p:sp>
        <p:nvSpPr>
          <p:cNvPr id="11" name="Text 8"/>
          <p:cNvSpPr/>
          <p:nvPr/>
        </p:nvSpPr>
        <p:spPr>
          <a:xfrm>
            <a:off x="5474375" y="3303746"/>
            <a:ext cx="2827496" cy="1924645"/>
          </a:xfrm>
          <a:prstGeom prst="rect">
            <a:avLst/>
          </a:prstGeom>
          <a:noFill/>
          <a:ln/>
        </p:spPr>
        <p:txBody>
          <a:bodyPr wrap="square" lIns="0" tIns="0" rIns="0" bIns="0" rtlCol="0" anchor="t"/>
          <a:lstStyle/>
          <a:p>
            <a:pPr indent="0" marL="0">
              <a:lnSpc>
                <a:spcPts val="3000"/>
              </a:lnSpc>
              <a:buNone/>
            </a:pPr>
            <a:r>
              <a:rPr lang="en-US" sz="1850" dirty="0">
                <a:solidFill>
                  <a:srgbClr val="E0E4E6"/>
                </a:solidFill>
                <a:latin typeface="Barlow" pitchFamily="34" charset="0"/>
                <a:ea typeface="Barlow" pitchFamily="34" charset="-122"/>
                <a:cs typeface="Barlow" pitchFamily="34" charset="-120"/>
              </a:rPr>
              <a:t>Cloud platforms democratize AI technology, making it accessible to a wider range of designers and businesses.</a:t>
            </a:r>
            <a:endParaRPr lang="en-US" sz="1850" dirty="0"/>
          </a:p>
        </p:txBody>
      </p:sp>
      <p:sp>
        <p:nvSpPr>
          <p:cNvPr id="12" name="Shape 9"/>
          <p:cNvSpPr/>
          <p:nvPr/>
        </p:nvSpPr>
        <p:spPr>
          <a:xfrm>
            <a:off x="842248" y="6124575"/>
            <a:ext cx="541377" cy="541377"/>
          </a:xfrm>
          <a:prstGeom prst="roundRect">
            <a:avLst>
              <a:gd name="adj" fmla="val 66677"/>
            </a:avLst>
          </a:prstGeom>
          <a:solidFill>
            <a:srgbClr val="0A081B"/>
          </a:solidFill>
          <a:ln w="22860">
            <a:solidFill>
              <a:srgbClr val="37A7E7"/>
            </a:solidFill>
            <a:prstDash val="solid"/>
          </a:ln>
        </p:spPr>
      </p:sp>
      <p:sp>
        <p:nvSpPr>
          <p:cNvPr id="13" name="Text 10"/>
          <p:cNvSpPr/>
          <p:nvPr/>
        </p:nvSpPr>
        <p:spPr>
          <a:xfrm>
            <a:off x="1018937" y="6234827"/>
            <a:ext cx="187881" cy="320873"/>
          </a:xfrm>
          <a:prstGeom prst="rect">
            <a:avLst/>
          </a:prstGeom>
          <a:noFill/>
          <a:ln/>
        </p:spPr>
        <p:txBody>
          <a:bodyPr wrap="none" lIns="0" tIns="0" rIns="0" bIns="0" rtlCol="0" anchor="t"/>
          <a:lstStyle/>
          <a:p>
            <a:pPr algn="ctr" indent="0" marL="0">
              <a:lnSpc>
                <a:spcPts val="2500"/>
              </a:lnSpc>
              <a:buNone/>
            </a:pPr>
            <a:r>
              <a:rPr lang="en-US" sz="2500" b="1" dirty="0">
                <a:solidFill>
                  <a:srgbClr val="E0E4E6"/>
                </a:solidFill>
                <a:latin typeface="Spline Sans Bold" pitchFamily="34" charset="0"/>
                <a:ea typeface="Spline Sans Bold" pitchFamily="34" charset="-122"/>
                <a:cs typeface="Spline Sans Bold" pitchFamily="34" charset="-120"/>
              </a:rPr>
              <a:t>3</a:t>
            </a:r>
            <a:endParaRPr lang="en-US" sz="2500" dirty="0"/>
          </a:p>
        </p:txBody>
      </p:sp>
      <p:sp>
        <p:nvSpPr>
          <p:cNvPr id="14" name="Text 11"/>
          <p:cNvSpPr/>
          <p:nvPr/>
        </p:nvSpPr>
        <p:spPr>
          <a:xfrm>
            <a:off x="1624251" y="6124575"/>
            <a:ext cx="2673787" cy="334208"/>
          </a:xfrm>
          <a:prstGeom prst="rect">
            <a:avLst/>
          </a:prstGeom>
          <a:noFill/>
          <a:ln/>
        </p:spPr>
        <p:txBody>
          <a:bodyPr wrap="none" lIns="0" tIns="0" rIns="0" bIns="0" rtlCol="0" anchor="t"/>
          <a:lstStyle/>
          <a:p>
            <a:pPr indent="0" marL="0">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Collaboration</a:t>
            </a:r>
            <a:endParaRPr lang="en-US" sz="2100" dirty="0"/>
          </a:p>
        </p:txBody>
      </p:sp>
      <p:sp>
        <p:nvSpPr>
          <p:cNvPr id="15" name="Text 12"/>
          <p:cNvSpPr/>
          <p:nvPr/>
        </p:nvSpPr>
        <p:spPr>
          <a:xfrm>
            <a:off x="1624251" y="6603087"/>
            <a:ext cx="6677501" cy="769858"/>
          </a:xfrm>
          <a:prstGeom prst="rect">
            <a:avLst/>
          </a:prstGeom>
          <a:noFill/>
          <a:ln/>
        </p:spPr>
        <p:txBody>
          <a:bodyPr wrap="square" lIns="0" tIns="0" rIns="0" bIns="0" rtlCol="0" anchor="t"/>
          <a:lstStyle/>
          <a:p>
            <a:pPr indent="0" marL="0">
              <a:lnSpc>
                <a:spcPts val="3000"/>
              </a:lnSpc>
              <a:buNone/>
            </a:pPr>
            <a:r>
              <a:rPr lang="en-US" sz="1850" dirty="0">
                <a:solidFill>
                  <a:srgbClr val="E0E4E6"/>
                </a:solidFill>
                <a:latin typeface="Barlow" pitchFamily="34" charset="0"/>
                <a:ea typeface="Barlow" pitchFamily="34" charset="-122"/>
                <a:cs typeface="Barlow" pitchFamily="34" charset="-120"/>
              </a:rPr>
              <a:t>Cloud-based AI facilitates collaborative design workflows, enabling teams to work together remotely and share resources.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612" y="664369"/>
            <a:ext cx="7663577" cy="1175147"/>
          </a:xfrm>
          <a:prstGeom prst="rect">
            <a:avLst/>
          </a:prstGeom>
          <a:noFill/>
          <a:ln/>
        </p:spPr>
        <p:txBody>
          <a:bodyPr wrap="square" lIns="0" tIns="0" rIns="0" bIns="0" rtlCol="0" anchor="t"/>
          <a:lstStyle/>
          <a:p>
            <a:pPr indent="0" marL="0">
              <a:lnSpc>
                <a:spcPts val="4600"/>
              </a:lnSpc>
              <a:buNone/>
            </a:pPr>
            <a:r>
              <a:rPr lang="en-US" sz="3700" b="1" dirty="0">
                <a:solidFill>
                  <a:srgbClr val="F0FCFF"/>
                </a:solidFill>
                <a:latin typeface="Spline Sans Bold" pitchFamily="34" charset="0"/>
                <a:ea typeface="Spline Sans Bold" pitchFamily="34" charset="-122"/>
                <a:cs typeface="Spline Sans Bold" pitchFamily="34" charset="-120"/>
              </a:rPr>
              <a:t>Balancing Automation and Human Creativity</a:t>
            </a:r>
            <a:endParaRPr lang="en-US" sz="3700" dirty="0"/>
          </a:p>
        </p:txBody>
      </p:sp>
      <p:pic>
        <p:nvPicPr>
          <p:cNvPr id="4" name="Image 1" descr="preencoded.png">    </p:cNvPr>
          <p:cNvPicPr>
            <a:picLocks noChangeAspect="1"/>
          </p:cNvPicPr>
          <p:nvPr/>
        </p:nvPicPr>
        <p:blipFill>
          <a:blip r:embed="rId2"/>
          <a:stretch>
            <a:fillRect/>
          </a:stretch>
        </p:blipFill>
        <p:spPr>
          <a:xfrm>
            <a:off x="6226612" y="2156698"/>
            <a:ext cx="1057513" cy="1691997"/>
          </a:xfrm>
          <a:prstGeom prst="rect">
            <a:avLst/>
          </a:prstGeom>
        </p:spPr>
      </p:pic>
      <p:sp>
        <p:nvSpPr>
          <p:cNvPr id="5" name="Text 1"/>
          <p:cNvSpPr/>
          <p:nvPr/>
        </p:nvSpPr>
        <p:spPr>
          <a:xfrm>
            <a:off x="7601307" y="2368153"/>
            <a:ext cx="3154204" cy="293727"/>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Augmenting Human Abilities</a:t>
            </a:r>
            <a:endParaRPr lang="en-US" sz="1850" dirty="0"/>
          </a:p>
        </p:txBody>
      </p:sp>
      <p:sp>
        <p:nvSpPr>
          <p:cNvPr id="6" name="Text 2"/>
          <p:cNvSpPr/>
          <p:nvPr/>
        </p:nvSpPr>
        <p:spPr>
          <a:xfrm>
            <a:off x="7601307" y="2788682"/>
            <a:ext cx="6288881" cy="676513"/>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AI acts as a powerful tool, enhancing human creativity by providing inspiration, generating ideas, and automating tedious tasks.</a:t>
            </a:r>
            <a:endParaRPr lang="en-US" sz="1650" dirty="0"/>
          </a:p>
        </p:txBody>
      </p:sp>
      <p:pic>
        <p:nvPicPr>
          <p:cNvPr id="7" name="Image 2" descr="preencoded.png">    </p:cNvPr>
          <p:cNvPicPr>
            <a:picLocks noChangeAspect="1"/>
          </p:cNvPicPr>
          <p:nvPr/>
        </p:nvPicPr>
        <p:blipFill>
          <a:blip r:embed="rId3"/>
          <a:stretch>
            <a:fillRect/>
          </a:stretch>
        </p:blipFill>
        <p:spPr>
          <a:xfrm>
            <a:off x="6226612" y="3848695"/>
            <a:ext cx="1057513" cy="1858208"/>
          </a:xfrm>
          <a:prstGeom prst="rect">
            <a:avLst/>
          </a:prstGeom>
        </p:spPr>
      </p:pic>
      <p:sp>
        <p:nvSpPr>
          <p:cNvPr id="8" name="Text 3"/>
          <p:cNvSpPr/>
          <p:nvPr/>
        </p:nvSpPr>
        <p:spPr>
          <a:xfrm>
            <a:off x="7601307" y="4060150"/>
            <a:ext cx="3145869" cy="293727"/>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Preserving Human Expertise</a:t>
            </a:r>
            <a:endParaRPr lang="en-US" sz="1850" dirty="0"/>
          </a:p>
        </p:txBody>
      </p:sp>
      <p:sp>
        <p:nvSpPr>
          <p:cNvPr id="9" name="Text 4"/>
          <p:cNvSpPr/>
          <p:nvPr/>
        </p:nvSpPr>
        <p:spPr>
          <a:xfrm>
            <a:off x="7601307" y="4480679"/>
            <a:ext cx="6288881" cy="1014770"/>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Human designers play a crucial role in shaping AI-generated outputs, ensuring aesthetic appeal, conceptual integrity, and emotional resonance.</a:t>
            </a:r>
            <a:endParaRPr lang="en-US" sz="1650" dirty="0"/>
          </a:p>
        </p:txBody>
      </p:sp>
      <p:pic>
        <p:nvPicPr>
          <p:cNvPr id="10" name="Image 3" descr="preencoded.png">    </p:cNvPr>
          <p:cNvPicPr>
            <a:picLocks noChangeAspect="1"/>
          </p:cNvPicPr>
          <p:nvPr/>
        </p:nvPicPr>
        <p:blipFill>
          <a:blip r:embed="rId4"/>
          <a:stretch>
            <a:fillRect/>
          </a:stretch>
        </p:blipFill>
        <p:spPr>
          <a:xfrm>
            <a:off x="6226612" y="5706904"/>
            <a:ext cx="1057513" cy="1858208"/>
          </a:xfrm>
          <a:prstGeom prst="rect">
            <a:avLst/>
          </a:prstGeom>
        </p:spPr>
      </p:pic>
      <p:sp>
        <p:nvSpPr>
          <p:cNvPr id="11" name="Text 5"/>
          <p:cNvSpPr/>
          <p:nvPr/>
        </p:nvSpPr>
        <p:spPr>
          <a:xfrm>
            <a:off x="7601307" y="5918359"/>
            <a:ext cx="2785824" cy="293727"/>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Promoting Ethical Design</a:t>
            </a:r>
            <a:endParaRPr lang="en-US" sz="1850" dirty="0"/>
          </a:p>
        </p:txBody>
      </p:sp>
      <p:sp>
        <p:nvSpPr>
          <p:cNvPr id="12" name="Text 6"/>
          <p:cNvSpPr/>
          <p:nvPr/>
        </p:nvSpPr>
        <p:spPr>
          <a:xfrm>
            <a:off x="7601307" y="6338888"/>
            <a:ext cx="6288881" cy="1014770"/>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Human oversight is essential to prevent AI from generating biased or harmful designs, promoting responsible and inclusive design practices.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2025-01-19T12:34:27Z</dcterms:created>
  <dcterms:modified xsi:type="dcterms:W3CDTF">2025-01-19T12:34:27Z</dcterms:modified>
</cp:coreProperties>
</file>